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Python</a:t>
            </a:r>
            <a:r>
              <a:rPr lang="en-US" sz="2400" baseline="0" dirty="0"/>
              <a:t> Experience</a:t>
            </a:r>
            <a:endParaRPr lang="en-US" sz="2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Counts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Tabelle1!$A$2:$A$5</c:f>
              <c:strCache>
                <c:ptCount val="4"/>
                <c:pt idx="0">
                  <c:v>None</c:v>
                </c:pt>
                <c:pt idx="1">
                  <c:v>Basic</c:v>
                </c:pt>
                <c:pt idx="2">
                  <c:v>Average</c:v>
                </c:pt>
                <c:pt idx="3">
                  <c:v>High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</c:v>
                </c:pt>
                <c:pt idx="1">
                  <c:v>15</c:v>
                </c:pt>
                <c:pt idx="2">
                  <c:v>15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72-43DF-9FC3-77F82A82A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707856"/>
        <c:axId val="34785008"/>
      </c:barChart>
      <c:catAx>
        <c:axId val="12670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85008"/>
        <c:crosses val="autoZero"/>
        <c:auto val="1"/>
        <c:lblAlgn val="ctr"/>
        <c:lblOffset val="100"/>
        <c:noMultiLvlLbl val="0"/>
      </c:catAx>
      <c:valAx>
        <c:axId val="34785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70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87320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3504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88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7142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8787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9295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99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3641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435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5995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902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688E1-DE23-4653-A619-1B92EF210736}" type="datetimeFigureOut">
              <a:rPr lang="de-CH" smtClean="0"/>
              <a:pPr/>
              <a:t>20.05.2026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FF827-87A7-4E81-B3A7-A37C2CF9790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298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3586" y="458956"/>
            <a:ext cx="1168482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7030A0"/>
                </a:solidFill>
              </a:rPr>
              <a:t>Lecture 1: e-CALLISTO FITS Analyzer, Independent of OS (</a:t>
            </a:r>
            <a:r>
              <a:rPr lang="en-GB" sz="2000" b="1" dirty="0" err="1">
                <a:solidFill>
                  <a:srgbClr val="7030A0"/>
                </a:solidFill>
              </a:rPr>
              <a:t>Sahan</a:t>
            </a:r>
            <a:r>
              <a:rPr lang="en-GB" sz="2000" b="1" dirty="0">
                <a:solidFill>
                  <a:srgbClr val="7030A0"/>
                </a:solidFill>
              </a:rPr>
              <a:t>), Java-Viewer 1h</a:t>
            </a:r>
            <a:br>
              <a:rPr lang="en-GB" sz="2000" b="1" dirty="0"/>
            </a:br>
            <a:endParaRPr lang="en-GB" sz="2000" b="1" dirty="0"/>
          </a:p>
          <a:p>
            <a:r>
              <a:rPr lang="en-GB" sz="2000" b="1" dirty="0"/>
              <a:t>Lecture 2: Installation </a:t>
            </a:r>
            <a:r>
              <a:rPr lang="en-GB" sz="2000" b="1" dirty="0" err="1"/>
              <a:t>Anaconda&amp;Spyder</a:t>
            </a:r>
            <a:r>
              <a:rPr lang="en-GB" sz="2000" b="1" dirty="0"/>
              <a:t>, basic printing and plotting 2h</a:t>
            </a:r>
          </a:p>
          <a:p>
            <a:endParaRPr lang="en-GB" sz="2000" b="1" dirty="0"/>
          </a:p>
          <a:p>
            <a:r>
              <a:rPr lang="en-GB" sz="2000" b="1" dirty="0"/>
              <a:t>Lecture 3: Access Callisto FIT-files, spectrum plots, Background subtraction, pseudo-calibration 1h</a:t>
            </a:r>
            <a:br>
              <a:rPr lang="en-GB" sz="2000" b="1" dirty="0"/>
            </a:br>
            <a:endParaRPr lang="en-GB" sz="2000" b="1" dirty="0"/>
          </a:p>
          <a:p>
            <a:r>
              <a:rPr lang="en-GB" sz="2000" b="1" dirty="0"/>
              <a:t>Lecture 4: single spectrum, light-curve, y-axis flip 0.5h</a:t>
            </a:r>
          </a:p>
          <a:p>
            <a:endParaRPr lang="en-GB" sz="2000" b="1" dirty="0"/>
          </a:p>
          <a:p>
            <a:r>
              <a:rPr lang="en-GB" sz="2000" b="1" dirty="0"/>
              <a:t>Lecture 5: Image-conversion, bar-chart, pie-chart, histogram, </a:t>
            </a:r>
            <a:r>
              <a:rPr lang="en-GB" sz="2000" b="1" dirty="0" err="1"/>
              <a:t>download&amp;filter</a:t>
            </a:r>
            <a:r>
              <a:rPr lang="en-GB" sz="2000" b="1" dirty="0"/>
              <a:t> event-list 0.5h</a:t>
            </a:r>
          </a:p>
          <a:p>
            <a:endParaRPr lang="en-GB" sz="2000" b="1" dirty="0"/>
          </a:p>
          <a:p>
            <a:r>
              <a:rPr lang="en-GB" sz="2000" b="1" dirty="0"/>
              <a:t>Lecture 6: Plot GOES15 and GOES16, curve-fitting (Gaussian, non-linear)  1h</a:t>
            </a:r>
          </a:p>
          <a:p>
            <a:endParaRPr lang="en-GB" sz="2000" b="1" dirty="0"/>
          </a:p>
          <a:p>
            <a:r>
              <a:rPr lang="en-GB" sz="2000" b="1" dirty="0"/>
              <a:t>Lecture 7: Read TXT-files, spectral overview of Callisto, EXCEL-, HDF5- and CDF-files 1h</a:t>
            </a:r>
          </a:p>
          <a:p>
            <a:endParaRPr lang="en-GB" sz="2000" b="1" dirty="0"/>
          </a:p>
          <a:p>
            <a:r>
              <a:rPr lang="en-GB" sz="2000" b="1" dirty="0"/>
              <a:t>Lecture 8: CME-histograms, Combined plot Radio + GOES 1h</a:t>
            </a:r>
          </a:p>
          <a:p>
            <a:endParaRPr lang="en-GB" sz="2000" b="1" dirty="0"/>
          </a:p>
          <a:p>
            <a:r>
              <a:rPr lang="en-GB" sz="2000" b="1" dirty="0"/>
              <a:t>Lecture 9: </a:t>
            </a:r>
            <a:r>
              <a:rPr lang="en-GB" sz="2000" b="1" u="sng" dirty="0"/>
              <a:t>Homework</a:t>
            </a:r>
            <a:r>
              <a:rPr lang="en-GB" sz="2000" b="1" dirty="0"/>
              <a:t>: Ephemerides Sun/Moon, PSD/</a:t>
            </a:r>
            <a:r>
              <a:rPr lang="en-GB" sz="2000" b="1" dirty="0" err="1"/>
              <a:t>Allantime</a:t>
            </a:r>
            <a:r>
              <a:rPr lang="en-GB" sz="2000" b="1" dirty="0"/>
              <a:t>, </a:t>
            </a:r>
            <a:r>
              <a:rPr lang="en-GB" sz="2000" b="1" dirty="0" err="1"/>
              <a:t>TeX</a:t>
            </a:r>
            <a:endParaRPr lang="en-GB" sz="2000" b="1" dirty="0"/>
          </a:p>
          <a:p>
            <a:endParaRPr lang="en-GB" sz="2000" b="1" dirty="0"/>
          </a:p>
          <a:p>
            <a:r>
              <a:rPr lang="en-GB" sz="2000" b="1" dirty="0"/>
              <a:t>Lecture 10: </a:t>
            </a:r>
            <a:r>
              <a:rPr lang="en-GB" sz="2000" b="1" u="sng" dirty="0"/>
              <a:t>Homework</a:t>
            </a:r>
            <a:r>
              <a:rPr lang="en-GB" sz="2000" b="1" dirty="0"/>
              <a:t>: FTP-upload, Sun-rise/-transit/-set                                                   </a:t>
            </a:r>
            <a:r>
              <a:rPr lang="en-GB" sz="2000" b="1" dirty="0">
                <a:solidFill>
                  <a:srgbClr val="FF0000"/>
                </a:solidFill>
              </a:rPr>
              <a:t>Total</a:t>
            </a:r>
            <a:r>
              <a:rPr lang="en-GB" sz="2000" dirty="0">
                <a:solidFill>
                  <a:srgbClr val="FF0000"/>
                </a:solidFill>
              </a:rPr>
              <a:t> ~8h</a:t>
            </a:r>
          </a:p>
        </p:txBody>
      </p:sp>
    </p:spTree>
    <p:extLst>
      <p:ext uri="{BB962C8B-B14F-4D97-AF65-F5344CB8AC3E}">
        <p14:creationId xmlns:p14="http://schemas.microsoft.com/office/powerpoint/2010/main" val="3129273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3DE18F-7713-453E-8399-6735BD2A6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‚None‘ and ‚High‘ </a:t>
            </a:r>
            <a:r>
              <a:rPr lang="de-DE" dirty="0" err="1"/>
              <a:t>should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together</a:t>
            </a:r>
            <a:endParaRPr lang="en-GB" dirty="0"/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37DF17F5-9270-4CB9-A3A1-CEFE834288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2993253"/>
              </p:ext>
            </p:extLst>
          </p:nvPr>
        </p:nvGraphicFramePr>
        <p:xfrm>
          <a:off x="1823758" y="1830620"/>
          <a:ext cx="7266454" cy="4337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947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Breitbild</PresentationFormat>
  <Paragraphs>19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PowerPoint-Präsentation</vt:lpstr>
      <vt:lpstr>‚None‘ and ‚High‘ should sit together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HB9SCT</dc:creator>
  <cp:lastModifiedBy>Christian Monstein</cp:lastModifiedBy>
  <cp:revision>11</cp:revision>
  <dcterms:created xsi:type="dcterms:W3CDTF">2018-08-18T05:20:55Z</dcterms:created>
  <dcterms:modified xsi:type="dcterms:W3CDTF">2026-05-20T20:39:37Z</dcterms:modified>
</cp:coreProperties>
</file>